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8" r:id="rId2"/>
  </p:sldIdLst>
  <p:sldSz cx="7556500" cy="5334000"/>
  <p:notesSz cx="7556500" cy="53340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>
      <p:cViewPr varScale="1">
        <p:scale>
          <a:sx n="156" d="100"/>
          <a:sy n="156" d="100"/>
        </p:scale>
        <p:origin x="1680" y="176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67213" y="1653540"/>
            <a:ext cx="6428422" cy="11201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200" b="0" i="0">
                <a:solidFill>
                  <a:schemeClr val="bg1"/>
                </a:solidFill>
                <a:latin typeface="Montserrat Medium"/>
                <a:cs typeface="Montserrat Mediu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134427" y="2987040"/>
            <a:ext cx="5293995" cy="1333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600" b="0" i="0">
                <a:solidFill>
                  <a:srgbClr val="58595B"/>
                </a:solidFill>
                <a:latin typeface="Montserrat"/>
                <a:cs typeface="Montserrat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10/13/25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200" b="0" i="0">
                <a:solidFill>
                  <a:schemeClr val="bg1"/>
                </a:solidFill>
                <a:latin typeface="Montserrat Medium"/>
                <a:cs typeface="Montserrat Mediu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1600" b="0" i="0">
                <a:solidFill>
                  <a:srgbClr val="58595B"/>
                </a:solidFill>
                <a:latin typeface="Montserrat"/>
                <a:cs typeface="Montserrat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10/13/25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200" b="0" i="0">
                <a:solidFill>
                  <a:schemeClr val="bg1"/>
                </a:solidFill>
                <a:latin typeface="Montserrat Medium"/>
                <a:cs typeface="Montserrat Mediu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378142" y="1226820"/>
            <a:ext cx="3289839" cy="35204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3894867" y="1226820"/>
            <a:ext cx="3289839" cy="35204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10/13/25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200" b="0" i="0">
                <a:solidFill>
                  <a:schemeClr val="bg1"/>
                </a:solidFill>
                <a:latin typeface="Montserrat Medium"/>
                <a:cs typeface="Montserrat Mediu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10/13/25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10/13/25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216001" y="216001"/>
            <a:ext cx="7128509" cy="900430"/>
          </a:xfrm>
          <a:custGeom>
            <a:avLst/>
            <a:gdLst/>
            <a:ahLst/>
            <a:cxnLst/>
            <a:rect l="l" t="t" r="r" b="b"/>
            <a:pathLst>
              <a:path w="7128509" h="900430">
                <a:moveTo>
                  <a:pt x="7128002" y="0"/>
                </a:moveTo>
                <a:lnTo>
                  <a:pt x="0" y="0"/>
                </a:lnTo>
                <a:lnTo>
                  <a:pt x="0" y="899998"/>
                </a:lnTo>
                <a:lnTo>
                  <a:pt x="7128002" y="899998"/>
                </a:lnTo>
                <a:lnTo>
                  <a:pt x="7128002" y="0"/>
                </a:lnTo>
                <a:close/>
              </a:path>
            </a:pathLst>
          </a:custGeom>
          <a:solidFill>
            <a:srgbClr val="FAA61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597299" y="331367"/>
            <a:ext cx="1956435" cy="36703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200" b="0" i="0">
                <a:solidFill>
                  <a:schemeClr val="bg1"/>
                </a:solidFill>
                <a:latin typeface="Montserrat Medium"/>
                <a:cs typeface="Montserrat Mediu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2597299" y="2113800"/>
            <a:ext cx="4227195" cy="277367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600" b="0" i="0">
                <a:solidFill>
                  <a:srgbClr val="58595B"/>
                </a:solidFill>
                <a:latin typeface="Montserrat"/>
                <a:cs typeface="Montserrat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71369" y="4960620"/>
            <a:ext cx="2420112" cy="2667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8142" y="4960620"/>
            <a:ext cx="1739455" cy="2667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10/13/25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45252" y="4960620"/>
            <a:ext cx="1739455" cy="2667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ngels-initiative.com/angels-awards/ems-awards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800548" y="4249310"/>
            <a:ext cx="1759585" cy="607060"/>
          </a:xfrm>
          <a:custGeom>
            <a:avLst/>
            <a:gdLst/>
            <a:ahLst/>
            <a:cxnLst/>
            <a:rect l="l" t="t" r="r" b="b"/>
            <a:pathLst>
              <a:path w="1759584" h="607060">
                <a:moveTo>
                  <a:pt x="407466" y="0"/>
                </a:moveTo>
                <a:lnTo>
                  <a:pt x="290207" y="0"/>
                </a:lnTo>
                <a:lnTo>
                  <a:pt x="0" y="606602"/>
                </a:lnTo>
                <a:lnTo>
                  <a:pt x="117259" y="606602"/>
                </a:lnTo>
                <a:lnTo>
                  <a:pt x="407466" y="0"/>
                </a:lnTo>
                <a:close/>
              </a:path>
              <a:path w="1759584" h="607060">
                <a:moveTo>
                  <a:pt x="643293" y="0"/>
                </a:moveTo>
                <a:lnTo>
                  <a:pt x="526033" y="0"/>
                </a:lnTo>
                <a:lnTo>
                  <a:pt x="235838" y="606602"/>
                </a:lnTo>
                <a:lnTo>
                  <a:pt x="353098" y="606602"/>
                </a:lnTo>
                <a:lnTo>
                  <a:pt x="643293" y="0"/>
                </a:lnTo>
                <a:close/>
              </a:path>
              <a:path w="1759584" h="607060">
                <a:moveTo>
                  <a:pt x="879119" y="0"/>
                </a:moveTo>
                <a:lnTo>
                  <a:pt x="761872" y="0"/>
                </a:lnTo>
                <a:lnTo>
                  <a:pt x="471665" y="606602"/>
                </a:lnTo>
                <a:lnTo>
                  <a:pt x="588924" y="606602"/>
                </a:lnTo>
                <a:lnTo>
                  <a:pt x="879119" y="0"/>
                </a:lnTo>
                <a:close/>
              </a:path>
              <a:path w="1759584" h="607060">
                <a:moveTo>
                  <a:pt x="1114958" y="0"/>
                </a:moveTo>
                <a:lnTo>
                  <a:pt x="997699" y="0"/>
                </a:lnTo>
                <a:lnTo>
                  <a:pt x="707504" y="606602"/>
                </a:lnTo>
                <a:lnTo>
                  <a:pt x="824763" y="606602"/>
                </a:lnTo>
                <a:lnTo>
                  <a:pt x="1114958" y="0"/>
                </a:lnTo>
                <a:close/>
              </a:path>
              <a:path w="1759584" h="607060">
                <a:moveTo>
                  <a:pt x="1350784" y="0"/>
                </a:moveTo>
                <a:lnTo>
                  <a:pt x="1233525" y="0"/>
                </a:lnTo>
                <a:lnTo>
                  <a:pt x="943317" y="606602"/>
                </a:lnTo>
                <a:lnTo>
                  <a:pt x="1060589" y="606602"/>
                </a:lnTo>
                <a:lnTo>
                  <a:pt x="1350784" y="0"/>
                </a:lnTo>
                <a:close/>
              </a:path>
              <a:path w="1759584" h="607060">
                <a:moveTo>
                  <a:pt x="1586610" y="0"/>
                </a:moveTo>
                <a:lnTo>
                  <a:pt x="1469351" y="0"/>
                </a:lnTo>
                <a:lnTo>
                  <a:pt x="1179156" y="606602"/>
                </a:lnTo>
                <a:lnTo>
                  <a:pt x="1296403" y="606602"/>
                </a:lnTo>
                <a:lnTo>
                  <a:pt x="1586610" y="0"/>
                </a:lnTo>
                <a:close/>
              </a:path>
              <a:path w="1759584" h="607060">
                <a:moveTo>
                  <a:pt x="1759445" y="0"/>
                </a:moveTo>
                <a:lnTo>
                  <a:pt x="1705178" y="0"/>
                </a:lnTo>
                <a:lnTo>
                  <a:pt x="1414983" y="606602"/>
                </a:lnTo>
                <a:lnTo>
                  <a:pt x="1532242" y="606602"/>
                </a:lnTo>
                <a:lnTo>
                  <a:pt x="1759445" y="131673"/>
                </a:lnTo>
                <a:lnTo>
                  <a:pt x="1759445" y="0"/>
                </a:lnTo>
                <a:close/>
              </a:path>
              <a:path w="1759584" h="607060">
                <a:moveTo>
                  <a:pt x="1759445" y="379526"/>
                </a:moveTo>
                <a:lnTo>
                  <a:pt x="1650822" y="606602"/>
                </a:lnTo>
                <a:lnTo>
                  <a:pt x="1759445" y="606602"/>
                </a:lnTo>
                <a:lnTo>
                  <a:pt x="1759445" y="379526"/>
                </a:lnTo>
                <a:close/>
              </a:path>
            </a:pathLst>
          </a:custGeom>
          <a:solidFill>
            <a:srgbClr val="FAA61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2597299" y="331367"/>
            <a:ext cx="1956435" cy="367030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/>
              <a:t>ANGELS</a:t>
            </a:r>
            <a:r>
              <a:rPr spc="95" dirty="0"/>
              <a:t> </a:t>
            </a:r>
            <a:r>
              <a:rPr spc="-25" dirty="0"/>
              <a:t>ДЛЯ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519899" y="404479"/>
            <a:ext cx="4001770" cy="828753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38100">
              <a:lnSpc>
                <a:spcPct val="150000"/>
              </a:lnSpc>
              <a:spcBef>
                <a:spcPts val="110"/>
              </a:spcBef>
            </a:pPr>
            <a:r>
              <a:rPr sz="5775" baseline="9379" dirty="0">
                <a:solidFill>
                  <a:srgbClr val="FFFFFF"/>
                </a:solidFill>
                <a:latin typeface="AngelinaforAngels Med"/>
                <a:cs typeface="AngelinaforAngels Med"/>
              </a:rPr>
              <a:t>В</a:t>
            </a:r>
            <a:r>
              <a:rPr sz="5775" baseline="5772" dirty="0">
                <a:solidFill>
                  <a:srgbClr val="FFFFFF"/>
                </a:solidFill>
                <a:latin typeface="AngelinaforAngels Med"/>
                <a:cs typeface="AngelinaforAngels Med"/>
              </a:rPr>
              <a:t>і</a:t>
            </a:r>
            <a:r>
              <a:rPr sz="5775" baseline="9379" dirty="0">
                <a:solidFill>
                  <a:srgbClr val="FFFFFF"/>
                </a:solidFill>
                <a:latin typeface="AngelinaforAngels Med"/>
                <a:cs typeface="AngelinaforAngels Med"/>
              </a:rPr>
              <a:t>дзнаки</a:t>
            </a:r>
            <a:r>
              <a:rPr sz="5775" spc="-434" baseline="9379" dirty="0">
                <a:solidFill>
                  <a:srgbClr val="FFFFFF"/>
                </a:solidFill>
                <a:latin typeface="AngelinaforAngels Med"/>
                <a:cs typeface="AngelinaforAngels Med"/>
              </a:rPr>
              <a:t> </a:t>
            </a:r>
            <a:r>
              <a:rPr sz="2200" dirty="0">
                <a:solidFill>
                  <a:srgbClr val="FFFFFF"/>
                </a:solidFill>
                <a:latin typeface="Montserrat Medium"/>
                <a:cs typeface="Montserrat Medium"/>
              </a:rPr>
              <a:t>СЛУЖБ</a:t>
            </a:r>
            <a:r>
              <a:rPr sz="2200" spc="-20" dirty="0">
                <a:solidFill>
                  <a:srgbClr val="FFFFFF"/>
                </a:solidFill>
                <a:latin typeface="Montserrat Medium"/>
                <a:cs typeface="Montserrat Medium"/>
              </a:rPr>
              <a:t> </a:t>
            </a:r>
            <a:r>
              <a:rPr sz="2200" spc="-25" dirty="0">
                <a:solidFill>
                  <a:srgbClr val="FFFFFF"/>
                </a:solidFill>
                <a:latin typeface="Montserrat Medium"/>
                <a:cs typeface="Montserrat Medium"/>
              </a:rPr>
              <a:t>ЕМД</a:t>
            </a:r>
            <a:endParaRPr sz="2200" dirty="0">
              <a:latin typeface="Montserrat Medium"/>
              <a:cs typeface="Montserrat Medium"/>
            </a:endParaRPr>
          </a:p>
        </p:txBody>
      </p:sp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126405" y="0"/>
            <a:ext cx="2289632" cy="3009595"/>
          </a:xfrm>
          <a:prstGeom prst="rect">
            <a:avLst/>
          </a:prstGeom>
        </p:spPr>
      </p:pic>
      <p:sp>
        <p:nvSpPr>
          <p:cNvPr id="6" name="object 6"/>
          <p:cNvSpPr txBox="1"/>
          <p:nvPr/>
        </p:nvSpPr>
        <p:spPr>
          <a:xfrm>
            <a:off x="2597299" y="2113800"/>
            <a:ext cx="4020820" cy="2773680"/>
          </a:xfrm>
          <a:prstGeom prst="rect">
            <a:avLst/>
          </a:prstGeom>
        </p:spPr>
        <p:txBody>
          <a:bodyPr vert="horz" wrap="square" lIns="0" tIns="33019" rIns="0" bIns="0" rtlCol="0">
            <a:spAutoFit/>
          </a:bodyPr>
          <a:lstStyle/>
          <a:p>
            <a:pPr marL="12700" marR="292735">
              <a:lnSpc>
                <a:spcPts val="1800"/>
              </a:lnSpc>
              <a:spcBef>
                <a:spcPts val="259"/>
              </a:spcBef>
            </a:pPr>
            <a:r>
              <a:rPr sz="1600" dirty="0">
                <a:solidFill>
                  <a:srgbClr val="58595B"/>
                </a:solidFill>
                <a:latin typeface="Montserrat"/>
                <a:cs typeface="Montserrat"/>
              </a:rPr>
              <a:t>Ми</a:t>
            </a:r>
            <a:r>
              <a:rPr sz="1600" spc="-20" dirty="0">
                <a:solidFill>
                  <a:srgbClr val="58595B"/>
                </a:solidFill>
                <a:latin typeface="Montserrat"/>
                <a:cs typeface="Montserrat"/>
              </a:rPr>
              <a:t> </a:t>
            </a:r>
            <a:r>
              <a:rPr sz="1600" dirty="0">
                <a:solidFill>
                  <a:srgbClr val="58595B"/>
                </a:solidFill>
                <a:latin typeface="Montserrat"/>
                <a:cs typeface="Montserrat"/>
              </a:rPr>
              <a:t>пишаємося</a:t>
            </a:r>
            <a:r>
              <a:rPr sz="1600" spc="-20" dirty="0">
                <a:solidFill>
                  <a:srgbClr val="58595B"/>
                </a:solidFill>
                <a:latin typeface="Montserrat"/>
                <a:cs typeface="Montserrat"/>
              </a:rPr>
              <a:t> </a:t>
            </a:r>
            <a:r>
              <a:rPr sz="1600" dirty="0">
                <a:solidFill>
                  <a:srgbClr val="58595B"/>
                </a:solidFill>
                <a:latin typeface="Montserrat"/>
                <a:cs typeface="Montserrat"/>
              </a:rPr>
              <a:t>тим,</a:t>
            </a:r>
            <a:r>
              <a:rPr sz="1600" spc="-20" dirty="0">
                <a:solidFill>
                  <a:srgbClr val="58595B"/>
                </a:solidFill>
                <a:latin typeface="Montserrat"/>
                <a:cs typeface="Montserrat"/>
              </a:rPr>
              <a:t> </a:t>
            </a:r>
            <a:r>
              <a:rPr sz="1600" dirty="0">
                <a:solidFill>
                  <a:srgbClr val="58595B"/>
                </a:solidFill>
                <a:latin typeface="Montserrat"/>
                <a:cs typeface="Montserrat"/>
              </a:rPr>
              <a:t>що</a:t>
            </a:r>
            <a:r>
              <a:rPr sz="1600" spc="-15" dirty="0">
                <a:solidFill>
                  <a:srgbClr val="58595B"/>
                </a:solidFill>
                <a:latin typeface="Montserrat"/>
                <a:cs typeface="Montserrat"/>
              </a:rPr>
              <a:t> </a:t>
            </a:r>
            <a:r>
              <a:rPr sz="1600" spc="-10" dirty="0">
                <a:solidFill>
                  <a:srgbClr val="58595B"/>
                </a:solidFill>
                <a:latin typeface="Montserrat"/>
                <a:cs typeface="Montserrat"/>
              </a:rPr>
              <a:t>отримали </a:t>
            </a:r>
            <a:r>
              <a:rPr sz="1600" b="1" dirty="0">
                <a:solidFill>
                  <a:srgbClr val="FAA61A"/>
                </a:solidFill>
                <a:latin typeface="Montserrat"/>
                <a:cs typeface="Montserrat"/>
              </a:rPr>
              <a:t>золотий</a:t>
            </a:r>
            <a:r>
              <a:rPr sz="1600" b="1" spc="-50" dirty="0">
                <a:solidFill>
                  <a:srgbClr val="FAA61A"/>
                </a:solidFill>
                <a:latin typeface="Montserrat"/>
                <a:cs typeface="Montserrat"/>
              </a:rPr>
              <a:t> </a:t>
            </a:r>
            <a:r>
              <a:rPr sz="1600" b="1" dirty="0">
                <a:solidFill>
                  <a:srgbClr val="FAA61A"/>
                </a:solidFill>
                <a:latin typeface="Montserrat"/>
                <a:cs typeface="Montserrat"/>
              </a:rPr>
              <a:t>статус</a:t>
            </a:r>
            <a:r>
              <a:rPr sz="1600" b="1" spc="-75" dirty="0">
                <a:solidFill>
                  <a:srgbClr val="FAA61A"/>
                </a:solidFill>
                <a:latin typeface="Montserrat"/>
                <a:cs typeface="Montserrat"/>
              </a:rPr>
              <a:t> </a:t>
            </a:r>
            <a:r>
              <a:rPr sz="1600" dirty="0">
                <a:solidFill>
                  <a:srgbClr val="58595B"/>
                </a:solidFill>
                <a:latin typeface="Montserrat"/>
                <a:cs typeface="Montserrat"/>
              </a:rPr>
              <a:t>у</a:t>
            </a:r>
            <a:r>
              <a:rPr sz="1600" spc="-45" dirty="0">
                <a:solidFill>
                  <a:srgbClr val="58595B"/>
                </a:solidFill>
                <a:latin typeface="Montserrat"/>
                <a:cs typeface="Montserrat"/>
              </a:rPr>
              <a:t> </a:t>
            </a:r>
            <a:r>
              <a:rPr sz="1600" dirty="0">
                <a:solidFill>
                  <a:srgbClr val="58595B"/>
                </a:solidFill>
                <a:latin typeface="Montserrat"/>
                <a:cs typeface="Montserrat"/>
              </a:rPr>
              <a:t>програмі</a:t>
            </a:r>
            <a:r>
              <a:rPr sz="1600" spc="-45" dirty="0">
                <a:solidFill>
                  <a:srgbClr val="58595B"/>
                </a:solidFill>
                <a:latin typeface="Montserrat"/>
                <a:cs typeface="Montserrat"/>
              </a:rPr>
              <a:t> </a:t>
            </a:r>
            <a:r>
              <a:rPr sz="1600" spc="-10" dirty="0">
                <a:solidFill>
                  <a:srgbClr val="58595B"/>
                </a:solidFill>
                <a:latin typeface="Montserrat"/>
                <a:cs typeface="Montserrat"/>
              </a:rPr>
              <a:t>відзнак </a:t>
            </a:r>
            <a:r>
              <a:rPr sz="1600" dirty="0">
                <a:solidFill>
                  <a:srgbClr val="58595B"/>
                </a:solidFill>
                <a:latin typeface="Montserrat"/>
                <a:cs typeface="Montserrat"/>
              </a:rPr>
              <a:t>Angels</a:t>
            </a:r>
            <a:r>
              <a:rPr sz="1600" spc="-45" dirty="0">
                <a:solidFill>
                  <a:srgbClr val="58595B"/>
                </a:solidFill>
                <a:latin typeface="Montserrat"/>
                <a:cs typeface="Montserrat"/>
              </a:rPr>
              <a:t> </a:t>
            </a:r>
            <a:r>
              <a:rPr sz="1600" dirty="0">
                <a:solidFill>
                  <a:srgbClr val="58595B"/>
                </a:solidFill>
                <a:latin typeface="Montserrat"/>
                <a:cs typeface="Montserrat"/>
              </a:rPr>
              <a:t>для</a:t>
            </a:r>
            <a:r>
              <a:rPr sz="1600" spc="-40" dirty="0">
                <a:solidFill>
                  <a:srgbClr val="58595B"/>
                </a:solidFill>
                <a:latin typeface="Montserrat"/>
                <a:cs typeface="Montserrat"/>
              </a:rPr>
              <a:t> </a:t>
            </a:r>
            <a:r>
              <a:rPr sz="1600" dirty="0">
                <a:solidFill>
                  <a:srgbClr val="58595B"/>
                </a:solidFill>
                <a:latin typeface="Montserrat"/>
                <a:cs typeface="Montserrat"/>
              </a:rPr>
              <a:t>служб</a:t>
            </a:r>
            <a:r>
              <a:rPr sz="1600" spc="-40" dirty="0">
                <a:solidFill>
                  <a:srgbClr val="58595B"/>
                </a:solidFill>
                <a:latin typeface="Montserrat"/>
                <a:cs typeface="Montserrat"/>
              </a:rPr>
              <a:t> </a:t>
            </a:r>
            <a:r>
              <a:rPr sz="1600" dirty="0">
                <a:solidFill>
                  <a:srgbClr val="58595B"/>
                </a:solidFill>
                <a:latin typeface="Montserrat"/>
                <a:cs typeface="Montserrat"/>
              </a:rPr>
              <a:t>ЕМД</a:t>
            </a:r>
            <a:r>
              <a:rPr sz="1600" spc="-45" dirty="0">
                <a:solidFill>
                  <a:srgbClr val="58595B"/>
                </a:solidFill>
                <a:latin typeface="Montserrat"/>
                <a:cs typeface="Montserrat"/>
              </a:rPr>
              <a:t> </a:t>
            </a:r>
            <a:r>
              <a:rPr sz="1600" dirty="0">
                <a:solidFill>
                  <a:srgbClr val="58595B"/>
                </a:solidFill>
                <a:latin typeface="Montserrat"/>
                <a:cs typeface="Montserrat"/>
              </a:rPr>
              <a:t>за</a:t>
            </a:r>
            <a:r>
              <a:rPr sz="1600" spc="-40" dirty="0">
                <a:solidFill>
                  <a:srgbClr val="58595B"/>
                </a:solidFill>
                <a:latin typeface="Montserrat"/>
                <a:cs typeface="Montserrat"/>
              </a:rPr>
              <a:t> </a:t>
            </a:r>
            <a:r>
              <a:rPr sz="1600" spc="-20" dirty="0">
                <a:solidFill>
                  <a:srgbClr val="58595B"/>
                </a:solidFill>
                <a:latin typeface="Montserrat"/>
                <a:cs typeface="Montserrat"/>
              </a:rPr>
              <a:t>рік.</a:t>
            </a:r>
            <a:endParaRPr sz="1600">
              <a:latin typeface="Montserrat"/>
              <a:cs typeface="Montserrat"/>
            </a:endParaRPr>
          </a:p>
          <a:p>
            <a:pPr marL="12700" marR="5080">
              <a:lnSpc>
                <a:spcPct val="95800"/>
              </a:lnSpc>
              <a:spcBef>
                <a:spcPts val="770"/>
              </a:spcBef>
            </a:pPr>
            <a:r>
              <a:rPr sz="1600" dirty="0">
                <a:solidFill>
                  <a:srgbClr val="58595B"/>
                </a:solidFill>
                <a:latin typeface="Montserrat"/>
                <a:cs typeface="Montserrat"/>
              </a:rPr>
              <a:t>Ці</a:t>
            </a:r>
            <a:r>
              <a:rPr sz="1600" spc="-10" dirty="0">
                <a:solidFill>
                  <a:srgbClr val="58595B"/>
                </a:solidFill>
                <a:latin typeface="Montserrat"/>
                <a:cs typeface="Montserrat"/>
              </a:rPr>
              <a:t> </a:t>
            </a:r>
            <a:r>
              <a:rPr sz="1600" dirty="0">
                <a:solidFill>
                  <a:srgbClr val="58595B"/>
                </a:solidFill>
                <a:latin typeface="Montserrat"/>
                <a:cs typeface="Montserrat"/>
              </a:rPr>
              <a:t>відзнаки</a:t>
            </a:r>
            <a:r>
              <a:rPr sz="1600" spc="-10" dirty="0">
                <a:solidFill>
                  <a:srgbClr val="58595B"/>
                </a:solidFill>
                <a:latin typeface="Montserrat"/>
                <a:cs typeface="Montserrat"/>
              </a:rPr>
              <a:t> </a:t>
            </a:r>
            <a:r>
              <a:rPr sz="1600" dirty="0">
                <a:solidFill>
                  <a:srgbClr val="58595B"/>
                </a:solidFill>
                <a:latin typeface="Montserrat"/>
                <a:cs typeface="Montserrat"/>
              </a:rPr>
              <a:t>є</a:t>
            </a:r>
            <a:r>
              <a:rPr sz="1600" spc="-10" dirty="0">
                <a:solidFill>
                  <a:srgbClr val="58595B"/>
                </a:solidFill>
                <a:latin typeface="Montserrat"/>
                <a:cs typeface="Montserrat"/>
              </a:rPr>
              <a:t> </a:t>
            </a:r>
            <a:r>
              <a:rPr sz="1600" dirty="0">
                <a:solidFill>
                  <a:srgbClr val="58595B"/>
                </a:solidFill>
                <a:latin typeface="Montserrat"/>
                <a:cs typeface="Montserrat"/>
              </a:rPr>
              <a:t>вшануванням</a:t>
            </a:r>
            <a:r>
              <a:rPr sz="1600" spc="-10" dirty="0">
                <a:solidFill>
                  <a:srgbClr val="58595B"/>
                </a:solidFill>
                <a:latin typeface="Montserrat"/>
                <a:cs typeface="Montserrat"/>
              </a:rPr>
              <a:t> </a:t>
            </a:r>
            <a:r>
              <a:rPr sz="1600" spc="-25" dirty="0">
                <a:solidFill>
                  <a:srgbClr val="58595B"/>
                </a:solidFill>
                <a:latin typeface="Montserrat"/>
                <a:cs typeface="Montserrat"/>
              </a:rPr>
              <a:t>та </a:t>
            </a:r>
            <a:r>
              <a:rPr sz="1600" dirty="0">
                <a:solidFill>
                  <a:srgbClr val="58595B"/>
                </a:solidFill>
                <a:latin typeface="Montserrat"/>
                <a:cs typeface="Montserrat"/>
              </a:rPr>
              <a:t>нагородою</a:t>
            </a:r>
            <a:r>
              <a:rPr sz="1600" spc="-40" dirty="0">
                <a:solidFill>
                  <a:srgbClr val="58595B"/>
                </a:solidFill>
                <a:latin typeface="Montserrat"/>
                <a:cs typeface="Montserrat"/>
              </a:rPr>
              <a:t> </a:t>
            </a:r>
            <a:r>
              <a:rPr sz="1600" dirty="0">
                <a:solidFill>
                  <a:srgbClr val="58595B"/>
                </a:solidFill>
                <a:latin typeface="Montserrat"/>
                <a:cs typeface="Montserrat"/>
              </a:rPr>
              <a:t>для</a:t>
            </a:r>
            <a:r>
              <a:rPr sz="1600" spc="-40" dirty="0">
                <a:solidFill>
                  <a:srgbClr val="58595B"/>
                </a:solidFill>
                <a:latin typeface="Montserrat"/>
                <a:cs typeface="Montserrat"/>
              </a:rPr>
              <a:t> </a:t>
            </a:r>
            <a:r>
              <a:rPr sz="1600" dirty="0">
                <a:solidFill>
                  <a:srgbClr val="58595B"/>
                </a:solidFill>
                <a:latin typeface="Montserrat"/>
                <a:cs typeface="Montserrat"/>
              </a:rPr>
              <a:t>найкращих</a:t>
            </a:r>
            <a:r>
              <a:rPr sz="1600" spc="-40" dirty="0">
                <a:solidFill>
                  <a:srgbClr val="58595B"/>
                </a:solidFill>
                <a:latin typeface="Montserrat"/>
                <a:cs typeface="Montserrat"/>
              </a:rPr>
              <a:t> </a:t>
            </a:r>
            <a:r>
              <a:rPr sz="1600" dirty="0">
                <a:solidFill>
                  <a:srgbClr val="58595B"/>
                </a:solidFill>
                <a:latin typeface="Montserrat"/>
                <a:cs typeface="Montserrat"/>
              </a:rPr>
              <a:t>у</a:t>
            </a:r>
            <a:r>
              <a:rPr sz="1600" spc="-40" dirty="0">
                <a:solidFill>
                  <a:srgbClr val="58595B"/>
                </a:solidFill>
                <a:latin typeface="Montserrat"/>
                <a:cs typeface="Montserrat"/>
              </a:rPr>
              <a:t> </a:t>
            </a:r>
            <a:r>
              <a:rPr sz="1600" spc="-10" dirty="0">
                <a:solidFill>
                  <a:srgbClr val="58595B"/>
                </a:solidFill>
                <a:latin typeface="Montserrat"/>
                <a:cs typeface="Montserrat"/>
              </a:rPr>
              <a:t>наданні </a:t>
            </a:r>
            <a:r>
              <a:rPr sz="1600" dirty="0">
                <a:solidFill>
                  <a:srgbClr val="58595B"/>
                </a:solidFill>
                <a:latin typeface="Montserrat"/>
                <a:cs typeface="Montserrat"/>
              </a:rPr>
              <a:t>догоспітальної</a:t>
            </a:r>
            <a:r>
              <a:rPr sz="1600" spc="-15" dirty="0">
                <a:solidFill>
                  <a:srgbClr val="58595B"/>
                </a:solidFill>
                <a:latin typeface="Montserrat"/>
                <a:cs typeface="Montserrat"/>
              </a:rPr>
              <a:t> </a:t>
            </a:r>
            <a:r>
              <a:rPr sz="1600" dirty="0">
                <a:solidFill>
                  <a:srgbClr val="58595B"/>
                </a:solidFill>
                <a:latin typeface="Montserrat"/>
                <a:cs typeface="Montserrat"/>
              </a:rPr>
              <a:t>допомоги</a:t>
            </a:r>
            <a:r>
              <a:rPr sz="1600" spc="-15" dirty="0">
                <a:solidFill>
                  <a:srgbClr val="58595B"/>
                </a:solidFill>
                <a:latin typeface="Montserrat"/>
                <a:cs typeface="Montserrat"/>
              </a:rPr>
              <a:t> </a:t>
            </a:r>
            <a:r>
              <a:rPr sz="1600" dirty="0">
                <a:solidFill>
                  <a:srgbClr val="58595B"/>
                </a:solidFill>
                <a:latin typeface="Montserrat"/>
                <a:cs typeface="Montserrat"/>
              </a:rPr>
              <a:t>при</a:t>
            </a:r>
            <a:r>
              <a:rPr sz="1600" spc="-10" dirty="0">
                <a:solidFill>
                  <a:srgbClr val="58595B"/>
                </a:solidFill>
                <a:latin typeface="Montserrat"/>
                <a:cs typeface="Montserrat"/>
              </a:rPr>
              <a:t> </a:t>
            </a:r>
            <a:r>
              <a:rPr sz="1600" spc="-25" dirty="0">
                <a:solidFill>
                  <a:srgbClr val="58595B"/>
                </a:solidFill>
                <a:latin typeface="Montserrat"/>
                <a:cs typeface="Montserrat"/>
              </a:rPr>
              <a:t>інсульті </a:t>
            </a:r>
            <a:r>
              <a:rPr sz="1600" dirty="0">
                <a:solidFill>
                  <a:srgbClr val="58595B"/>
                </a:solidFill>
                <a:latin typeface="Montserrat"/>
                <a:cs typeface="Montserrat"/>
              </a:rPr>
              <a:t>в</a:t>
            </a:r>
            <a:r>
              <a:rPr sz="1600" spc="-20" dirty="0">
                <a:solidFill>
                  <a:srgbClr val="58595B"/>
                </a:solidFill>
                <a:latin typeface="Montserrat"/>
                <a:cs typeface="Montserrat"/>
              </a:rPr>
              <a:t> </a:t>
            </a:r>
            <a:r>
              <a:rPr sz="1600" dirty="0">
                <a:solidFill>
                  <a:srgbClr val="58595B"/>
                </a:solidFill>
                <a:latin typeface="Montserrat"/>
                <a:cs typeface="Montserrat"/>
              </a:rPr>
              <a:t>усьому</a:t>
            </a:r>
            <a:r>
              <a:rPr sz="1600" spc="-15" dirty="0">
                <a:solidFill>
                  <a:srgbClr val="58595B"/>
                </a:solidFill>
                <a:latin typeface="Montserrat"/>
                <a:cs typeface="Montserrat"/>
              </a:rPr>
              <a:t> </a:t>
            </a:r>
            <a:r>
              <a:rPr sz="1600" spc="-10" dirty="0">
                <a:solidFill>
                  <a:srgbClr val="58595B"/>
                </a:solidFill>
                <a:latin typeface="Montserrat"/>
                <a:cs typeface="Montserrat"/>
              </a:rPr>
              <a:t>світі.</a:t>
            </a:r>
            <a:endParaRPr sz="1600">
              <a:latin typeface="Montserrat"/>
              <a:cs typeface="Montserrat"/>
            </a:endParaRPr>
          </a:p>
          <a:p>
            <a:pPr marL="12700">
              <a:lnSpc>
                <a:spcPct val="100000"/>
              </a:lnSpc>
              <a:spcBef>
                <a:spcPts val="969"/>
              </a:spcBef>
            </a:pPr>
            <a:r>
              <a:rPr sz="1000" spc="-10" dirty="0">
                <a:solidFill>
                  <a:srgbClr val="58595B"/>
                </a:solidFill>
                <a:latin typeface="Montserrat"/>
                <a:cs typeface="Montserrat"/>
              </a:rPr>
              <a:t>https://</a:t>
            </a:r>
            <a:r>
              <a:rPr sz="1000" spc="-10" dirty="0">
                <a:solidFill>
                  <a:srgbClr val="58595B"/>
                </a:solidFill>
                <a:latin typeface="Montserrat"/>
                <a:cs typeface="Montserrat"/>
                <a:hlinkClick r:id="rId3"/>
              </a:rPr>
              <a:t>www.angels-initiative.com/angels-</a:t>
            </a:r>
            <a:r>
              <a:rPr sz="1000" spc="-20" dirty="0">
                <a:solidFill>
                  <a:srgbClr val="58595B"/>
                </a:solidFill>
                <a:latin typeface="Montserrat"/>
                <a:cs typeface="Montserrat"/>
                <a:hlinkClick r:id="rId3"/>
              </a:rPr>
              <a:t>awards/ems-</a:t>
            </a:r>
            <a:r>
              <a:rPr sz="1000" spc="-10" dirty="0">
                <a:solidFill>
                  <a:srgbClr val="58595B"/>
                </a:solidFill>
                <a:latin typeface="Montserrat"/>
                <a:cs typeface="Montserrat"/>
                <a:hlinkClick r:id="rId3"/>
              </a:rPr>
              <a:t>awards</a:t>
            </a:r>
            <a:endParaRPr sz="1000">
              <a:latin typeface="Montserrat"/>
              <a:cs typeface="Montserrat"/>
            </a:endParaRPr>
          </a:p>
          <a:p>
            <a:pPr marL="12700">
              <a:lnSpc>
                <a:spcPct val="100000"/>
              </a:lnSpc>
              <a:spcBef>
                <a:spcPts val="890"/>
              </a:spcBef>
            </a:pPr>
            <a:r>
              <a:rPr sz="1200" spc="-10" dirty="0">
                <a:solidFill>
                  <a:srgbClr val="58595B"/>
                </a:solidFill>
                <a:latin typeface="Montserrat"/>
                <a:cs typeface="Montserrat"/>
              </a:rPr>
              <a:t>#EUSEM</a:t>
            </a:r>
            <a:endParaRPr sz="1200">
              <a:latin typeface="Montserrat"/>
              <a:cs typeface="Montserrat"/>
            </a:endParaRPr>
          </a:p>
          <a:p>
            <a:pPr marL="12700" marR="2546985">
              <a:lnSpc>
                <a:spcPct val="119700"/>
              </a:lnSpc>
            </a:pPr>
            <a:r>
              <a:rPr sz="1200" spc="-10" dirty="0">
                <a:solidFill>
                  <a:srgbClr val="58595B"/>
                </a:solidFill>
                <a:latin typeface="Montserrat"/>
                <a:cs typeface="Montserrat"/>
              </a:rPr>
              <a:t>#givinglifeachance #angelsinitiative</a:t>
            </a:r>
            <a:endParaRPr sz="1200">
              <a:latin typeface="Montserrat"/>
              <a:cs typeface="Montserrat"/>
            </a:endParaRPr>
          </a:p>
        </p:txBody>
      </p:sp>
      <p:pic>
        <p:nvPicPr>
          <p:cNvPr id="7" name="object 2">
            <a:extLst>
              <a:ext uri="{FF2B5EF4-FFF2-40B4-BE49-F238E27FC236}">
                <a16:creationId xmlns:a16="http://schemas.microsoft.com/office/drawing/2014/main" id="{F505A13E-6999-8669-26B0-41C1B2142B91}"/>
              </a:ext>
            </a:extLst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430174" y="2349004"/>
            <a:ext cx="1809629" cy="2503309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58595B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58</Words>
  <Application>Microsoft Macintosh PowerPoint</Application>
  <PresentationFormat>Custom</PresentationFormat>
  <Paragraphs>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AngelinaforAngels Med</vt:lpstr>
      <vt:lpstr>Montserrat</vt:lpstr>
      <vt:lpstr>Montserrat Medium</vt:lpstr>
      <vt:lpstr>Office Theme</vt:lpstr>
      <vt:lpstr>ANGELS ДЛЯ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Anna Myram</cp:lastModifiedBy>
  <cp:revision>3</cp:revision>
  <dcterms:created xsi:type="dcterms:W3CDTF">2025-10-08T14:29:34Z</dcterms:created>
  <dcterms:modified xsi:type="dcterms:W3CDTF">2025-10-13T01:57:29Z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2025-10-08T00:00:00Z</vt:filetime>
  </property>
  <property fmtid="{D5CDD505-2E9C-101B-9397-08002B2CF9AE}" pid="3" name="Creator">
    <vt:lpwstr>Adobe InDesign 20.5 (Macintosh)</vt:lpwstr>
  </property>
  <property fmtid="{D5CDD505-2E9C-101B-9397-08002B2CF9AE}" pid="4" name="LastSaved">
    <vt:filetime>2025-10-08T00:00:00Z</vt:filetime>
  </property>
  <property fmtid="{D5CDD505-2E9C-101B-9397-08002B2CF9AE}" pid="5" name="Producer">
    <vt:lpwstr>Adobe PDF Library 17.0</vt:lpwstr>
  </property>
</Properties>
</file>