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7556500" cy="5334000"/>
  <p:notesSz cx="7556500" cy="5334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58"/>
  </p:normalViewPr>
  <p:slideViewPr>
    <p:cSldViewPr>
      <p:cViewPr varScale="1">
        <p:scale>
          <a:sx n="155" d="100"/>
          <a:sy n="155" d="100"/>
        </p:scale>
        <p:origin x="1720" y="16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67213" y="1653540"/>
            <a:ext cx="6428422" cy="11201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34427" y="2987040"/>
            <a:ext cx="5293995" cy="1333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78142" y="1226820"/>
            <a:ext cx="3289839" cy="35204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894867" y="1226820"/>
            <a:ext cx="3289839" cy="35204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216001" y="216001"/>
            <a:ext cx="7128509" cy="900430"/>
          </a:xfrm>
          <a:custGeom>
            <a:avLst/>
            <a:gdLst/>
            <a:ahLst/>
            <a:cxnLst/>
            <a:rect l="l" t="t" r="r" b="b"/>
            <a:pathLst>
              <a:path w="7128509" h="900430">
                <a:moveTo>
                  <a:pt x="7128002" y="0"/>
                </a:moveTo>
                <a:lnTo>
                  <a:pt x="0" y="0"/>
                </a:lnTo>
                <a:lnTo>
                  <a:pt x="0" y="899998"/>
                </a:lnTo>
                <a:lnTo>
                  <a:pt x="7128002" y="899998"/>
                </a:lnTo>
                <a:lnTo>
                  <a:pt x="7128002" y="0"/>
                </a:lnTo>
                <a:close/>
              </a:path>
            </a:pathLst>
          </a:custGeom>
          <a:solidFill>
            <a:srgbClr val="FAA61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45299" y="341080"/>
            <a:ext cx="4568190" cy="6146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97299" y="2239801"/>
            <a:ext cx="3919220" cy="26822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71369" y="4960620"/>
            <a:ext cx="2420112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8142" y="4960620"/>
            <a:ext cx="1739455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45252" y="4960620"/>
            <a:ext cx="1739455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ngels-initiative.com/angels-awards/ems-awards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3850" dirty="0">
                <a:latin typeface="AngelinaforAngels Med"/>
                <a:cs typeface="AngelinaforAngels Med"/>
              </a:rPr>
              <a:t>Premios</a:t>
            </a:r>
            <a:r>
              <a:rPr sz="3850" spc="-480" dirty="0">
                <a:latin typeface="AngelinaforAngels Med"/>
                <a:cs typeface="AngelinaforAngels Med"/>
              </a:rPr>
              <a:t> </a:t>
            </a:r>
            <a:r>
              <a:rPr sz="2200" dirty="0"/>
              <a:t>ANGELS</a:t>
            </a:r>
            <a:r>
              <a:rPr sz="2200" spc="35" dirty="0"/>
              <a:t> </a:t>
            </a:r>
            <a:r>
              <a:rPr sz="2200" dirty="0"/>
              <a:t>A</a:t>
            </a:r>
            <a:r>
              <a:rPr sz="2200" spc="40" dirty="0"/>
              <a:t> </a:t>
            </a:r>
            <a:r>
              <a:rPr sz="2200" dirty="0"/>
              <a:t>LOS</a:t>
            </a:r>
            <a:r>
              <a:rPr sz="2200" spc="40" dirty="0"/>
              <a:t> </a:t>
            </a:r>
            <a:r>
              <a:rPr sz="2200" spc="-25" dirty="0"/>
              <a:t>SEM</a:t>
            </a:r>
            <a:endParaRPr sz="2200">
              <a:latin typeface="AngelinaforAngels Med"/>
              <a:cs typeface="AngelinaforAngels Med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5800548" y="4249310"/>
            <a:ext cx="1759585" cy="607060"/>
          </a:xfrm>
          <a:custGeom>
            <a:avLst/>
            <a:gdLst/>
            <a:ahLst/>
            <a:cxnLst/>
            <a:rect l="l" t="t" r="r" b="b"/>
            <a:pathLst>
              <a:path w="1759584" h="607060">
                <a:moveTo>
                  <a:pt x="407466" y="0"/>
                </a:moveTo>
                <a:lnTo>
                  <a:pt x="290207" y="0"/>
                </a:lnTo>
                <a:lnTo>
                  <a:pt x="0" y="606602"/>
                </a:lnTo>
                <a:lnTo>
                  <a:pt x="117259" y="606602"/>
                </a:lnTo>
                <a:lnTo>
                  <a:pt x="407466" y="0"/>
                </a:lnTo>
                <a:close/>
              </a:path>
              <a:path w="1759584" h="607060">
                <a:moveTo>
                  <a:pt x="643293" y="0"/>
                </a:moveTo>
                <a:lnTo>
                  <a:pt x="526033" y="0"/>
                </a:lnTo>
                <a:lnTo>
                  <a:pt x="235838" y="606602"/>
                </a:lnTo>
                <a:lnTo>
                  <a:pt x="353098" y="606602"/>
                </a:lnTo>
                <a:lnTo>
                  <a:pt x="643293" y="0"/>
                </a:lnTo>
                <a:close/>
              </a:path>
              <a:path w="1759584" h="607060">
                <a:moveTo>
                  <a:pt x="879119" y="0"/>
                </a:moveTo>
                <a:lnTo>
                  <a:pt x="761872" y="0"/>
                </a:lnTo>
                <a:lnTo>
                  <a:pt x="471665" y="606602"/>
                </a:lnTo>
                <a:lnTo>
                  <a:pt x="588924" y="606602"/>
                </a:lnTo>
                <a:lnTo>
                  <a:pt x="879119" y="0"/>
                </a:lnTo>
                <a:close/>
              </a:path>
              <a:path w="1759584" h="607060">
                <a:moveTo>
                  <a:pt x="1114958" y="0"/>
                </a:moveTo>
                <a:lnTo>
                  <a:pt x="997699" y="0"/>
                </a:lnTo>
                <a:lnTo>
                  <a:pt x="707504" y="606602"/>
                </a:lnTo>
                <a:lnTo>
                  <a:pt x="824763" y="606602"/>
                </a:lnTo>
                <a:lnTo>
                  <a:pt x="1114958" y="0"/>
                </a:lnTo>
                <a:close/>
              </a:path>
              <a:path w="1759584" h="607060">
                <a:moveTo>
                  <a:pt x="1350784" y="0"/>
                </a:moveTo>
                <a:lnTo>
                  <a:pt x="1233525" y="0"/>
                </a:lnTo>
                <a:lnTo>
                  <a:pt x="943317" y="606602"/>
                </a:lnTo>
                <a:lnTo>
                  <a:pt x="1060589" y="606602"/>
                </a:lnTo>
                <a:lnTo>
                  <a:pt x="1350784" y="0"/>
                </a:lnTo>
                <a:close/>
              </a:path>
              <a:path w="1759584" h="607060">
                <a:moveTo>
                  <a:pt x="1586610" y="0"/>
                </a:moveTo>
                <a:lnTo>
                  <a:pt x="1469351" y="0"/>
                </a:lnTo>
                <a:lnTo>
                  <a:pt x="1179156" y="606602"/>
                </a:lnTo>
                <a:lnTo>
                  <a:pt x="1296403" y="606602"/>
                </a:lnTo>
                <a:lnTo>
                  <a:pt x="1586610" y="0"/>
                </a:lnTo>
                <a:close/>
              </a:path>
              <a:path w="1759584" h="607060">
                <a:moveTo>
                  <a:pt x="1759445" y="0"/>
                </a:moveTo>
                <a:lnTo>
                  <a:pt x="1705178" y="0"/>
                </a:lnTo>
                <a:lnTo>
                  <a:pt x="1414983" y="606602"/>
                </a:lnTo>
                <a:lnTo>
                  <a:pt x="1532242" y="606602"/>
                </a:lnTo>
                <a:lnTo>
                  <a:pt x="1759445" y="131673"/>
                </a:lnTo>
                <a:lnTo>
                  <a:pt x="1759445" y="0"/>
                </a:lnTo>
                <a:close/>
              </a:path>
              <a:path w="1759584" h="607060">
                <a:moveTo>
                  <a:pt x="1759445" y="379526"/>
                </a:moveTo>
                <a:lnTo>
                  <a:pt x="1650822" y="606602"/>
                </a:lnTo>
                <a:lnTo>
                  <a:pt x="1759445" y="606602"/>
                </a:lnTo>
                <a:lnTo>
                  <a:pt x="1759445" y="379526"/>
                </a:lnTo>
                <a:close/>
              </a:path>
            </a:pathLst>
          </a:custGeom>
          <a:solidFill>
            <a:srgbClr val="FAA61A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126405" y="0"/>
            <a:ext cx="2289632" cy="3009595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2597299" y="2239801"/>
            <a:ext cx="3933190" cy="2682240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12700" marR="5080">
              <a:lnSpc>
                <a:spcPts val="1700"/>
              </a:lnSpc>
              <a:spcBef>
                <a:spcPts val="340"/>
              </a:spcBef>
            </a:pPr>
            <a:r>
              <a:rPr sz="1600" dirty="0">
                <a:solidFill>
                  <a:srgbClr val="58595B"/>
                </a:solidFill>
                <a:latin typeface="Montserrat"/>
                <a:cs typeface="Montserrat"/>
              </a:rPr>
              <a:t>Nos</a:t>
            </a:r>
            <a:r>
              <a:rPr sz="1600" spc="-50" dirty="0">
                <a:solidFill>
                  <a:srgbClr val="58595B"/>
                </a:solidFill>
                <a:latin typeface="Montserrat"/>
                <a:cs typeface="Montserrat"/>
              </a:rPr>
              <a:t> </a:t>
            </a:r>
            <a:r>
              <a:rPr sz="1600" dirty="0">
                <a:solidFill>
                  <a:srgbClr val="58595B"/>
                </a:solidFill>
                <a:latin typeface="Montserrat"/>
                <a:cs typeface="Montserrat"/>
              </a:rPr>
              <a:t>enorgullece</a:t>
            </a:r>
            <a:r>
              <a:rPr sz="1600" spc="-50" dirty="0">
                <a:solidFill>
                  <a:srgbClr val="58595B"/>
                </a:solidFill>
                <a:latin typeface="Montserrat"/>
                <a:cs typeface="Montserrat"/>
              </a:rPr>
              <a:t> </a:t>
            </a:r>
            <a:r>
              <a:rPr sz="1600" dirty="0">
                <a:solidFill>
                  <a:srgbClr val="58595B"/>
                </a:solidFill>
                <a:latin typeface="Montserrat"/>
                <a:cs typeface="Montserrat"/>
              </a:rPr>
              <a:t>haber</a:t>
            </a:r>
            <a:r>
              <a:rPr sz="1600" spc="-50" dirty="0">
                <a:solidFill>
                  <a:srgbClr val="58595B"/>
                </a:solidFill>
                <a:latin typeface="Montserrat"/>
                <a:cs typeface="Montserrat"/>
              </a:rPr>
              <a:t> </a:t>
            </a:r>
            <a:r>
              <a:rPr sz="1600" dirty="0">
                <a:solidFill>
                  <a:srgbClr val="58595B"/>
                </a:solidFill>
                <a:latin typeface="Montserrat"/>
                <a:cs typeface="Montserrat"/>
              </a:rPr>
              <a:t>alcanzado</a:t>
            </a:r>
            <a:r>
              <a:rPr sz="1600" spc="-50" dirty="0">
                <a:solidFill>
                  <a:srgbClr val="58595B"/>
                </a:solidFill>
                <a:latin typeface="Montserrat"/>
                <a:cs typeface="Montserrat"/>
              </a:rPr>
              <a:t> </a:t>
            </a:r>
            <a:r>
              <a:rPr sz="1600" spc="-25" dirty="0">
                <a:solidFill>
                  <a:srgbClr val="58595B"/>
                </a:solidFill>
                <a:latin typeface="Montserrat"/>
                <a:cs typeface="Montserrat"/>
              </a:rPr>
              <a:t>el </a:t>
            </a:r>
            <a:r>
              <a:rPr sz="1600" b="1" dirty="0">
                <a:solidFill>
                  <a:srgbClr val="FAA61A"/>
                </a:solidFill>
                <a:latin typeface="Montserrat"/>
                <a:cs typeface="Montserrat"/>
              </a:rPr>
              <a:t>nivel</a:t>
            </a:r>
            <a:r>
              <a:rPr sz="1600" b="1" spc="-45" dirty="0">
                <a:solidFill>
                  <a:srgbClr val="FAA61A"/>
                </a:solidFill>
                <a:latin typeface="Montserrat"/>
                <a:cs typeface="Montserrat"/>
              </a:rPr>
              <a:t> </a:t>
            </a:r>
            <a:r>
              <a:rPr sz="1600" b="1" spc="-10" dirty="0">
                <a:solidFill>
                  <a:srgbClr val="FAA61A"/>
                </a:solidFill>
                <a:latin typeface="Montserrat"/>
                <a:cs typeface="Montserrat"/>
              </a:rPr>
              <a:t>Diamante</a:t>
            </a:r>
            <a:r>
              <a:rPr sz="1600" b="1" spc="-70" dirty="0">
                <a:solidFill>
                  <a:srgbClr val="FAA61A"/>
                </a:solidFill>
                <a:latin typeface="Montserrat"/>
                <a:cs typeface="Montserrat"/>
              </a:rPr>
              <a:t> </a:t>
            </a:r>
            <a:r>
              <a:rPr sz="1600" dirty="0">
                <a:solidFill>
                  <a:srgbClr val="58595B"/>
                </a:solidFill>
                <a:latin typeface="Montserrat"/>
                <a:cs typeface="Montserrat"/>
              </a:rPr>
              <a:t>en</a:t>
            </a:r>
            <a:r>
              <a:rPr sz="1600" spc="-40" dirty="0">
                <a:solidFill>
                  <a:srgbClr val="58595B"/>
                </a:solidFill>
                <a:latin typeface="Montserrat"/>
                <a:cs typeface="Montserrat"/>
              </a:rPr>
              <a:t> </a:t>
            </a:r>
            <a:r>
              <a:rPr sz="1600" dirty="0">
                <a:solidFill>
                  <a:srgbClr val="58595B"/>
                </a:solidFill>
                <a:latin typeface="Montserrat"/>
                <a:cs typeface="Montserrat"/>
              </a:rPr>
              <a:t>los</a:t>
            </a:r>
            <a:r>
              <a:rPr sz="1600" spc="-40" dirty="0">
                <a:solidFill>
                  <a:srgbClr val="58595B"/>
                </a:solidFill>
                <a:latin typeface="Montserrat"/>
                <a:cs typeface="Montserrat"/>
              </a:rPr>
              <a:t> </a:t>
            </a:r>
            <a:r>
              <a:rPr sz="1600" dirty="0">
                <a:solidFill>
                  <a:srgbClr val="58595B"/>
                </a:solidFill>
                <a:latin typeface="Montserrat"/>
                <a:cs typeface="Montserrat"/>
              </a:rPr>
              <a:t>Premios</a:t>
            </a:r>
            <a:r>
              <a:rPr sz="1600" spc="-40" dirty="0">
                <a:solidFill>
                  <a:srgbClr val="58595B"/>
                </a:solidFill>
                <a:latin typeface="Montserrat"/>
                <a:cs typeface="Montserrat"/>
              </a:rPr>
              <a:t> </a:t>
            </a:r>
            <a:r>
              <a:rPr sz="1600" spc="-10" dirty="0">
                <a:solidFill>
                  <a:srgbClr val="58595B"/>
                </a:solidFill>
                <a:latin typeface="Montserrat"/>
                <a:cs typeface="Montserrat"/>
              </a:rPr>
              <a:t>Angels </a:t>
            </a:r>
            <a:r>
              <a:rPr sz="1600" dirty="0">
                <a:solidFill>
                  <a:srgbClr val="58595B"/>
                </a:solidFill>
                <a:latin typeface="Montserrat"/>
                <a:cs typeface="Montserrat"/>
              </a:rPr>
              <a:t>a</a:t>
            </a:r>
            <a:r>
              <a:rPr sz="1600" spc="-5" dirty="0">
                <a:solidFill>
                  <a:srgbClr val="58595B"/>
                </a:solidFill>
                <a:latin typeface="Montserrat"/>
                <a:cs typeface="Montserrat"/>
              </a:rPr>
              <a:t> </a:t>
            </a:r>
            <a:r>
              <a:rPr sz="1600" dirty="0">
                <a:solidFill>
                  <a:srgbClr val="58595B"/>
                </a:solidFill>
                <a:latin typeface="Montserrat"/>
                <a:cs typeface="Montserrat"/>
              </a:rPr>
              <a:t>los</a:t>
            </a:r>
            <a:r>
              <a:rPr sz="1600" spc="-5" dirty="0">
                <a:solidFill>
                  <a:srgbClr val="58595B"/>
                </a:solidFill>
                <a:latin typeface="Montserrat"/>
                <a:cs typeface="Montserrat"/>
              </a:rPr>
              <a:t> </a:t>
            </a:r>
            <a:r>
              <a:rPr sz="1600" spc="-20" dirty="0">
                <a:solidFill>
                  <a:srgbClr val="58595B"/>
                </a:solidFill>
                <a:latin typeface="Montserrat"/>
                <a:cs typeface="Montserrat"/>
              </a:rPr>
              <a:t>SEM.</a:t>
            </a:r>
            <a:endParaRPr sz="1600">
              <a:latin typeface="Montserrat"/>
              <a:cs typeface="Montserrat"/>
            </a:endParaRPr>
          </a:p>
          <a:p>
            <a:pPr marL="12700" marR="452120">
              <a:lnSpc>
                <a:spcPts val="1700"/>
              </a:lnSpc>
              <a:spcBef>
                <a:spcPts val="844"/>
              </a:spcBef>
            </a:pPr>
            <a:r>
              <a:rPr sz="1600" dirty="0">
                <a:solidFill>
                  <a:srgbClr val="58595B"/>
                </a:solidFill>
                <a:latin typeface="Montserrat"/>
                <a:cs typeface="Montserrat"/>
              </a:rPr>
              <a:t>Los</a:t>
            </a:r>
            <a:r>
              <a:rPr sz="1600" spc="-40" dirty="0">
                <a:solidFill>
                  <a:srgbClr val="58595B"/>
                </a:solidFill>
                <a:latin typeface="Montserrat"/>
                <a:cs typeface="Montserrat"/>
              </a:rPr>
              <a:t> </a:t>
            </a:r>
            <a:r>
              <a:rPr sz="1600" dirty="0">
                <a:solidFill>
                  <a:srgbClr val="58595B"/>
                </a:solidFill>
                <a:latin typeface="Montserrat"/>
                <a:cs typeface="Montserrat"/>
              </a:rPr>
              <a:t>premios</a:t>
            </a:r>
            <a:r>
              <a:rPr sz="1600" spc="-40" dirty="0">
                <a:solidFill>
                  <a:srgbClr val="58595B"/>
                </a:solidFill>
                <a:latin typeface="Montserrat"/>
                <a:cs typeface="Montserrat"/>
              </a:rPr>
              <a:t> </a:t>
            </a:r>
            <a:r>
              <a:rPr sz="1600" dirty="0">
                <a:solidFill>
                  <a:srgbClr val="58595B"/>
                </a:solidFill>
                <a:latin typeface="Montserrat"/>
                <a:cs typeface="Montserrat"/>
              </a:rPr>
              <a:t>reconocen</a:t>
            </a:r>
            <a:r>
              <a:rPr sz="1600" spc="-40" dirty="0">
                <a:solidFill>
                  <a:srgbClr val="58595B"/>
                </a:solidFill>
                <a:latin typeface="Montserrat"/>
                <a:cs typeface="Montserrat"/>
              </a:rPr>
              <a:t> </a:t>
            </a:r>
            <a:r>
              <a:rPr sz="1600" dirty="0">
                <a:solidFill>
                  <a:srgbClr val="58595B"/>
                </a:solidFill>
                <a:latin typeface="Montserrat"/>
                <a:cs typeface="Montserrat"/>
              </a:rPr>
              <a:t>y</a:t>
            </a:r>
            <a:r>
              <a:rPr sz="1600" spc="-35" dirty="0">
                <a:solidFill>
                  <a:srgbClr val="58595B"/>
                </a:solidFill>
                <a:latin typeface="Montserrat"/>
                <a:cs typeface="Montserrat"/>
              </a:rPr>
              <a:t> </a:t>
            </a:r>
            <a:r>
              <a:rPr sz="1600" spc="-10" dirty="0">
                <a:solidFill>
                  <a:srgbClr val="58595B"/>
                </a:solidFill>
                <a:latin typeface="Montserrat"/>
                <a:cs typeface="Montserrat"/>
              </a:rPr>
              <a:t>honran</a:t>
            </a:r>
            <a:r>
              <a:rPr sz="1600" spc="500" dirty="0">
                <a:solidFill>
                  <a:srgbClr val="58595B"/>
                </a:solidFill>
                <a:latin typeface="Montserrat"/>
                <a:cs typeface="Montserrat"/>
              </a:rPr>
              <a:t> </a:t>
            </a:r>
            <a:r>
              <a:rPr sz="1600" dirty="0">
                <a:solidFill>
                  <a:srgbClr val="58595B"/>
                </a:solidFill>
                <a:latin typeface="Montserrat"/>
                <a:cs typeface="Montserrat"/>
              </a:rPr>
              <a:t>a</a:t>
            </a:r>
            <a:r>
              <a:rPr sz="1600" spc="-15" dirty="0">
                <a:solidFill>
                  <a:srgbClr val="58595B"/>
                </a:solidFill>
                <a:latin typeface="Montserrat"/>
                <a:cs typeface="Montserrat"/>
              </a:rPr>
              <a:t> </a:t>
            </a:r>
            <a:r>
              <a:rPr sz="1600" dirty="0">
                <a:solidFill>
                  <a:srgbClr val="58595B"/>
                </a:solidFill>
                <a:latin typeface="Montserrat"/>
                <a:cs typeface="Montserrat"/>
              </a:rPr>
              <a:t>los</a:t>
            </a:r>
            <a:r>
              <a:rPr sz="1600" spc="-15" dirty="0">
                <a:solidFill>
                  <a:srgbClr val="58595B"/>
                </a:solidFill>
                <a:latin typeface="Montserrat"/>
                <a:cs typeface="Montserrat"/>
              </a:rPr>
              <a:t> </a:t>
            </a:r>
            <a:r>
              <a:rPr sz="1600" dirty="0">
                <a:solidFill>
                  <a:srgbClr val="58595B"/>
                </a:solidFill>
                <a:latin typeface="Montserrat"/>
                <a:cs typeface="Montserrat"/>
              </a:rPr>
              <a:t>mejores</a:t>
            </a:r>
            <a:r>
              <a:rPr sz="1600" spc="-15" dirty="0">
                <a:solidFill>
                  <a:srgbClr val="58595B"/>
                </a:solidFill>
                <a:latin typeface="Montserrat"/>
                <a:cs typeface="Montserrat"/>
              </a:rPr>
              <a:t> </a:t>
            </a:r>
            <a:r>
              <a:rPr sz="1600" dirty="0">
                <a:solidFill>
                  <a:srgbClr val="58595B"/>
                </a:solidFill>
                <a:latin typeface="Montserrat"/>
                <a:cs typeface="Montserrat"/>
              </a:rPr>
              <a:t>equipos</a:t>
            </a:r>
            <a:r>
              <a:rPr sz="1600" spc="-15" dirty="0">
                <a:solidFill>
                  <a:srgbClr val="58595B"/>
                </a:solidFill>
                <a:latin typeface="Montserrat"/>
                <a:cs typeface="Montserrat"/>
              </a:rPr>
              <a:t> </a:t>
            </a:r>
            <a:r>
              <a:rPr sz="1600" dirty="0">
                <a:solidFill>
                  <a:srgbClr val="58595B"/>
                </a:solidFill>
                <a:latin typeface="Montserrat"/>
                <a:cs typeface="Montserrat"/>
              </a:rPr>
              <a:t>de</a:t>
            </a:r>
            <a:r>
              <a:rPr sz="1600" spc="-10" dirty="0">
                <a:solidFill>
                  <a:srgbClr val="58595B"/>
                </a:solidFill>
                <a:latin typeface="Montserrat"/>
                <a:cs typeface="Montserrat"/>
              </a:rPr>
              <a:t> atención prehospitalaria</a:t>
            </a:r>
            <a:r>
              <a:rPr sz="1600" spc="-25" dirty="0">
                <a:solidFill>
                  <a:srgbClr val="58595B"/>
                </a:solidFill>
                <a:latin typeface="Montserrat"/>
                <a:cs typeface="Montserrat"/>
              </a:rPr>
              <a:t> </a:t>
            </a:r>
            <a:r>
              <a:rPr sz="1600" dirty="0">
                <a:solidFill>
                  <a:srgbClr val="58595B"/>
                </a:solidFill>
                <a:latin typeface="Montserrat"/>
                <a:cs typeface="Montserrat"/>
              </a:rPr>
              <a:t>que</a:t>
            </a:r>
            <a:r>
              <a:rPr sz="1600" spc="-20" dirty="0">
                <a:solidFill>
                  <a:srgbClr val="58595B"/>
                </a:solidFill>
                <a:latin typeface="Montserrat"/>
                <a:cs typeface="Montserrat"/>
              </a:rPr>
              <a:t> </a:t>
            </a:r>
            <a:r>
              <a:rPr sz="1600" dirty="0">
                <a:solidFill>
                  <a:srgbClr val="58595B"/>
                </a:solidFill>
                <a:latin typeface="Montserrat"/>
                <a:cs typeface="Montserrat"/>
              </a:rPr>
              <a:t>atienden</a:t>
            </a:r>
            <a:r>
              <a:rPr sz="1600" spc="-25" dirty="0">
                <a:solidFill>
                  <a:srgbClr val="58595B"/>
                </a:solidFill>
                <a:latin typeface="Montserrat"/>
                <a:cs typeface="Montserrat"/>
              </a:rPr>
              <a:t> </a:t>
            </a:r>
            <a:r>
              <a:rPr sz="1600" spc="-50" dirty="0">
                <a:solidFill>
                  <a:srgbClr val="58595B"/>
                </a:solidFill>
                <a:latin typeface="Montserrat"/>
                <a:cs typeface="Montserrat"/>
              </a:rPr>
              <a:t>a</a:t>
            </a:r>
            <a:endParaRPr sz="1600">
              <a:latin typeface="Montserrat"/>
              <a:cs typeface="Montserrat"/>
            </a:endParaRPr>
          </a:p>
          <a:p>
            <a:pPr marL="12700">
              <a:lnSpc>
                <a:spcPts val="1680"/>
              </a:lnSpc>
            </a:pPr>
            <a:r>
              <a:rPr sz="1600" dirty="0">
                <a:solidFill>
                  <a:srgbClr val="58595B"/>
                </a:solidFill>
                <a:latin typeface="Montserrat"/>
                <a:cs typeface="Montserrat"/>
              </a:rPr>
              <a:t>pacientes</a:t>
            </a:r>
            <a:r>
              <a:rPr sz="1600" spc="-30" dirty="0">
                <a:solidFill>
                  <a:srgbClr val="58595B"/>
                </a:solidFill>
                <a:latin typeface="Montserrat"/>
                <a:cs typeface="Montserrat"/>
              </a:rPr>
              <a:t> </a:t>
            </a:r>
            <a:r>
              <a:rPr sz="1600" dirty="0">
                <a:solidFill>
                  <a:srgbClr val="58595B"/>
                </a:solidFill>
                <a:latin typeface="Montserrat"/>
                <a:cs typeface="Montserrat"/>
              </a:rPr>
              <a:t>con</a:t>
            </a:r>
            <a:r>
              <a:rPr sz="1600" spc="-30" dirty="0">
                <a:solidFill>
                  <a:srgbClr val="58595B"/>
                </a:solidFill>
                <a:latin typeface="Montserrat"/>
                <a:cs typeface="Montserrat"/>
              </a:rPr>
              <a:t> </a:t>
            </a:r>
            <a:r>
              <a:rPr sz="1600" dirty="0">
                <a:solidFill>
                  <a:srgbClr val="58595B"/>
                </a:solidFill>
                <a:latin typeface="Montserrat"/>
                <a:cs typeface="Montserrat"/>
              </a:rPr>
              <a:t>ictus</a:t>
            </a:r>
            <a:r>
              <a:rPr sz="1600" spc="-30" dirty="0">
                <a:solidFill>
                  <a:srgbClr val="58595B"/>
                </a:solidFill>
                <a:latin typeface="Montserrat"/>
                <a:cs typeface="Montserrat"/>
              </a:rPr>
              <a:t> </a:t>
            </a:r>
            <a:r>
              <a:rPr sz="1600" dirty="0">
                <a:solidFill>
                  <a:srgbClr val="58595B"/>
                </a:solidFill>
                <a:latin typeface="Montserrat"/>
                <a:cs typeface="Montserrat"/>
              </a:rPr>
              <a:t>de</a:t>
            </a:r>
            <a:r>
              <a:rPr sz="1600" spc="-30" dirty="0">
                <a:solidFill>
                  <a:srgbClr val="58595B"/>
                </a:solidFill>
                <a:latin typeface="Montserrat"/>
                <a:cs typeface="Montserrat"/>
              </a:rPr>
              <a:t> </a:t>
            </a:r>
            <a:r>
              <a:rPr sz="1600" dirty="0">
                <a:solidFill>
                  <a:srgbClr val="58595B"/>
                </a:solidFill>
                <a:latin typeface="Montserrat"/>
                <a:cs typeface="Montserrat"/>
              </a:rPr>
              <a:t>todo</a:t>
            </a:r>
            <a:r>
              <a:rPr sz="1600" spc="-30" dirty="0">
                <a:solidFill>
                  <a:srgbClr val="58595B"/>
                </a:solidFill>
                <a:latin typeface="Montserrat"/>
                <a:cs typeface="Montserrat"/>
              </a:rPr>
              <a:t> </a:t>
            </a:r>
            <a:r>
              <a:rPr sz="1600" dirty="0">
                <a:solidFill>
                  <a:srgbClr val="58595B"/>
                </a:solidFill>
                <a:latin typeface="Montserrat"/>
                <a:cs typeface="Montserrat"/>
              </a:rPr>
              <a:t>el</a:t>
            </a:r>
            <a:r>
              <a:rPr sz="1600" spc="-30" dirty="0">
                <a:solidFill>
                  <a:srgbClr val="58595B"/>
                </a:solidFill>
                <a:latin typeface="Montserrat"/>
                <a:cs typeface="Montserrat"/>
              </a:rPr>
              <a:t> </a:t>
            </a:r>
            <a:r>
              <a:rPr sz="1600" spc="-10" dirty="0">
                <a:solidFill>
                  <a:srgbClr val="58595B"/>
                </a:solidFill>
                <a:latin typeface="Montserrat"/>
                <a:cs typeface="Montserrat"/>
              </a:rPr>
              <a:t>mundo.</a:t>
            </a:r>
            <a:endParaRPr sz="1600">
              <a:latin typeface="Montserrat"/>
              <a:cs typeface="Montserrat"/>
            </a:endParaRPr>
          </a:p>
          <a:p>
            <a:pPr marL="12700">
              <a:lnSpc>
                <a:spcPct val="100000"/>
              </a:lnSpc>
              <a:spcBef>
                <a:spcPts val="975"/>
              </a:spcBef>
            </a:pPr>
            <a:r>
              <a:rPr sz="1000" spc="-10" dirty="0">
                <a:solidFill>
                  <a:srgbClr val="58595B"/>
                </a:solidFill>
                <a:latin typeface="Montserrat"/>
                <a:cs typeface="Montserrat"/>
              </a:rPr>
              <a:t>https://</a:t>
            </a:r>
            <a:r>
              <a:rPr sz="1000" spc="-10" dirty="0">
                <a:solidFill>
                  <a:srgbClr val="58595B"/>
                </a:solidFill>
                <a:latin typeface="Montserrat"/>
                <a:cs typeface="Montserrat"/>
                <a:hlinkClick r:id="rId3"/>
              </a:rPr>
              <a:t>www.angels-initiative.com/angels-</a:t>
            </a:r>
            <a:r>
              <a:rPr sz="1000" spc="-20" dirty="0">
                <a:solidFill>
                  <a:srgbClr val="58595B"/>
                </a:solidFill>
                <a:latin typeface="Montserrat"/>
                <a:cs typeface="Montserrat"/>
                <a:hlinkClick r:id="rId3"/>
              </a:rPr>
              <a:t>awards/ems-</a:t>
            </a:r>
            <a:r>
              <a:rPr sz="1000" spc="-10" dirty="0">
                <a:solidFill>
                  <a:srgbClr val="58595B"/>
                </a:solidFill>
                <a:latin typeface="Montserrat"/>
                <a:cs typeface="Montserrat"/>
                <a:hlinkClick r:id="rId3"/>
              </a:rPr>
              <a:t>awards</a:t>
            </a:r>
            <a:endParaRPr sz="1000">
              <a:latin typeface="Montserrat"/>
              <a:cs typeface="Montserrat"/>
            </a:endParaRPr>
          </a:p>
          <a:p>
            <a:pPr marL="12700">
              <a:lnSpc>
                <a:spcPct val="100000"/>
              </a:lnSpc>
              <a:spcBef>
                <a:spcPts val="890"/>
              </a:spcBef>
            </a:pPr>
            <a:r>
              <a:rPr sz="1200" spc="-10" dirty="0">
                <a:solidFill>
                  <a:srgbClr val="58595B"/>
                </a:solidFill>
                <a:latin typeface="Montserrat"/>
                <a:cs typeface="Montserrat"/>
              </a:rPr>
              <a:t>#EUSEM</a:t>
            </a:r>
            <a:endParaRPr sz="1200">
              <a:latin typeface="Montserrat"/>
              <a:cs typeface="Montserrat"/>
            </a:endParaRPr>
          </a:p>
          <a:p>
            <a:pPr marL="12700" marR="2459355">
              <a:lnSpc>
                <a:spcPct val="119700"/>
              </a:lnSpc>
            </a:pPr>
            <a:r>
              <a:rPr sz="1200" spc="-10" dirty="0">
                <a:solidFill>
                  <a:srgbClr val="58595B"/>
                </a:solidFill>
                <a:latin typeface="Montserrat"/>
                <a:cs typeface="Montserrat"/>
              </a:rPr>
              <a:t>#givinglifeachance #angelsinitiative</a:t>
            </a:r>
            <a:endParaRPr sz="1200">
              <a:latin typeface="Montserrat"/>
              <a:cs typeface="Montserrat"/>
            </a:endParaRPr>
          </a:p>
        </p:txBody>
      </p:sp>
      <p:pic>
        <p:nvPicPr>
          <p:cNvPr id="6" name="object 4">
            <a:extLst>
              <a:ext uri="{FF2B5EF4-FFF2-40B4-BE49-F238E27FC236}">
                <a16:creationId xmlns:a16="http://schemas.microsoft.com/office/drawing/2014/main" id="{75CE2F1A-F356-727F-C87B-AAE905939FA8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30174" y="2349004"/>
            <a:ext cx="1809629" cy="2503309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58595B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60</Words>
  <Application>Microsoft Macintosh PowerPoint</Application>
  <PresentationFormat>Custom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AngelinaforAngels Med</vt:lpstr>
      <vt:lpstr>Montserrat</vt:lpstr>
      <vt:lpstr>Montserrat Medium</vt:lpstr>
      <vt:lpstr>Office Theme</vt:lpstr>
      <vt:lpstr>Premios ANGELS A LOS SEM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Anton Cakurda</cp:lastModifiedBy>
  <cp:revision>2</cp:revision>
  <dcterms:created xsi:type="dcterms:W3CDTF">2025-10-08T14:28:25Z</dcterms:created>
  <dcterms:modified xsi:type="dcterms:W3CDTF">2025-10-08T15:05:12Z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2025-10-08T00:00:00Z</vt:filetime>
  </property>
  <property fmtid="{D5CDD505-2E9C-101B-9397-08002B2CF9AE}" pid="3" name="Creator">
    <vt:lpwstr>Adobe InDesign 20.5 (Macintosh)</vt:lpwstr>
  </property>
  <property fmtid="{D5CDD505-2E9C-101B-9397-08002B2CF9AE}" pid="4" name="LastSaved">
    <vt:filetime>2025-10-08T00:00:00Z</vt:filetime>
  </property>
  <property fmtid="{D5CDD505-2E9C-101B-9397-08002B2CF9AE}" pid="5" name="Producer">
    <vt:lpwstr>Adobe PDF Library 17.0</vt:lpwstr>
  </property>
</Properties>
</file>