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8" userDrawn="1">
          <p15:clr>
            <a:srgbClr val="A4A3A4"/>
          </p15:clr>
        </p15:guide>
        <p15:guide id="2" pos="525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pos="832" userDrawn="1">
          <p15:clr>
            <a:srgbClr val="A4A3A4"/>
          </p15:clr>
        </p15:guide>
        <p15:guide id="5" pos="3253" userDrawn="1">
          <p15:clr>
            <a:srgbClr val="A4A3A4"/>
          </p15:clr>
        </p15:guide>
        <p15:guide id="6" pos="2212" userDrawn="1">
          <p15:clr>
            <a:srgbClr val="A4A3A4"/>
          </p15:clr>
        </p15:guide>
        <p15:guide id="7" pos="4163" userDrawn="1">
          <p15:clr>
            <a:srgbClr val="A4A3A4"/>
          </p15:clr>
        </p15:guide>
        <p15:guide id="8" pos="849" userDrawn="1">
          <p15:clr>
            <a:srgbClr val="A4A3A4"/>
          </p15:clr>
        </p15:guide>
        <p15:guide id="9" pos="2508" userDrawn="1">
          <p15:clr>
            <a:srgbClr val="A4A3A4"/>
          </p15:clr>
        </p15:guide>
        <p15:guide id="10" pos="485" userDrawn="1">
          <p15:clr>
            <a:srgbClr val="A4A3A4"/>
          </p15:clr>
        </p15:guide>
        <p15:guide id="11" pos="2699" userDrawn="1">
          <p15:clr>
            <a:srgbClr val="A4A3A4"/>
          </p15:clr>
        </p15:guide>
        <p15:guide id="12" pos="42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ryn Vine" initials="K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B"/>
    <a:srgbClr val="8E8F92"/>
    <a:srgbClr val="B1864C"/>
    <a:srgbClr val="898B8E"/>
    <a:srgbClr val="005A7A"/>
    <a:srgbClr val="E6E6E6"/>
    <a:srgbClr val="FFCC00"/>
    <a:srgbClr val="A03A95"/>
    <a:srgbClr val="F47920"/>
    <a:srgbClr val="543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3" autoAdjust="0"/>
    <p:restoredTop sz="94694"/>
  </p:normalViewPr>
  <p:slideViewPr>
    <p:cSldViewPr snapToObjects="1">
      <p:cViewPr varScale="1">
        <p:scale>
          <a:sx n="156" d="100"/>
          <a:sy n="156" d="100"/>
        </p:scale>
        <p:origin x="1496" y="176"/>
      </p:cViewPr>
      <p:guideLst>
        <p:guide orient="horz" pos="868"/>
        <p:guide pos="525"/>
        <p:guide orient="horz" pos="2931"/>
        <p:guide orient="horz" pos="832"/>
        <p:guide pos="3253"/>
        <p:guide pos="2212"/>
        <p:guide pos="4163"/>
        <p:guide pos="849"/>
        <p:guide pos="2508"/>
        <p:guide pos="485"/>
        <p:guide pos="2699"/>
        <p:guide pos="4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AA763-3E23-4442-B187-AE0224A51AC2}" type="datetimeFigureOut">
              <a:rPr lang="en-GB" smtClean="0"/>
              <a:t>23/10/2023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39EEE-4C56-9044-B815-BA09ED0AB5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39EEE-4C56-9044-B815-BA09ED0AB54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392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9C2CB-6ABA-3D44-BC6C-D68402FE9F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9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E3509F10-2E60-2143-9632-5E0B8F770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6" y="6342"/>
            <a:ext cx="7540682" cy="53149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00" y="2257257"/>
            <a:ext cx="4176465" cy="2566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84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None/>
        <a:defRPr sz="2000" kern="1200">
          <a:solidFill>
            <a:srgbClr val="898B8E"/>
          </a:solidFill>
          <a:latin typeface="+mn-lt"/>
          <a:ea typeface="+mn-ea"/>
          <a:cs typeface="+mn-cs"/>
        </a:defRPr>
      </a:lvl1pPr>
      <a:lvl2pPr marL="355199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800" kern="1200">
          <a:solidFill>
            <a:srgbClr val="898B8E"/>
          </a:solidFill>
          <a:latin typeface="+mn-lt"/>
          <a:ea typeface="+mn-ea"/>
          <a:cs typeface="+mn-cs"/>
        </a:defRPr>
      </a:lvl2pPr>
      <a:lvl3pPr marL="710398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400" kern="1200">
          <a:solidFill>
            <a:srgbClr val="898B8E"/>
          </a:solidFill>
          <a:latin typeface="+mn-lt"/>
          <a:ea typeface="+mn-ea"/>
          <a:cs typeface="+mn-cs"/>
        </a:defRPr>
      </a:lvl3pPr>
      <a:lvl4pPr marL="1065596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4pPr>
      <a:lvl5pPr marL="1420795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2" orient="horz" pos="674" userDrawn="1">
          <p15:clr>
            <a:srgbClr val="F26B43"/>
          </p15:clr>
        </p15:guide>
        <p15:guide id="3" pos="4476" userDrawn="1">
          <p15:clr>
            <a:srgbClr val="F26B43"/>
          </p15:clr>
        </p15:guide>
        <p15:guide id="4" pos="299" userDrawn="1">
          <p15:clr>
            <a:srgbClr val="F26B43"/>
          </p15:clr>
        </p15:guide>
        <p15:guide id="5" orient="horz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90B8D9F-AE36-704B-A53E-B61FA748F9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5700" y="2257256"/>
            <a:ext cx="4176465" cy="2740059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GB" sz="2300" dirty="0">
                <a:solidFill>
                  <a:srgbClr val="58595B"/>
                </a:solidFill>
              </a:rPr>
              <a:t>Proud to have reached </a:t>
            </a:r>
            <a:r>
              <a:rPr lang="en-GB" sz="2300" b="1" dirty="0">
                <a:solidFill>
                  <a:schemeClr val="tx1"/>
                </a:solidFill>
              </a:rPr>
              <a:t>Diamond Status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AU" sz="2300" dirty="0">
                <a:solidFill>
                  <a:srgbClr val="58595B"/>
                </a:solidFill>
              </a:rPr>
              <a:t>in the ESO Angels Awards and be formally recognized at annual regional conferences attended by leading experts in the field</a:t>
            </a:r>
            <a:r>
              <a:rPr lang="en-GB" sz="2300" dirty="0">
                <a:solidFill>
                  <a:srgbClr val="58595B"/>
                </a:solidFill>
              </a:rPr>
              <a:t>.</a:t>
            </a:r>
            <a:r>
              <a:rPr lang="en-GB" sz="2100" dirty="0">
                <a:solidFill>
                  <a:srgbClr val="58595B"/>
                </a:solidFill>
              </a:rPr>
              <a:t> 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GB" sz="1400" dirty="0">
              <a:solidFill>
                <a:srgbClr val="58595B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https://</a:t>
            </a:r>
            <a:r>
              <a:rPr lang="en-GB" sz="1500" dirty="0" err="1">
                <a:solidFill>
                  <a:srgbClr val="58595B"/>
                </a:solidFill>
              </a:rPr>
              <a:t>goo.gl</a:t>
            </a:r>
            <a:r>
              <a:rPr lang="en-GB" sz="1500" dirty="0">
                <a:solidFill>
                  <a:srgbClr val="58595B"/>
                </a:solidFill>
              </a:rPr>
              <a:t>/kvwYN1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</a:t>
            </a:r>
            <a:r>
              <a:rPr lang="en-GB" sz="1500" dirty="0" err="1">
                <a:solidFill>
                  <a:srgbClr val="58595B"/>
                </a:solidFill>
              </a:rPr>
              <a:t>ESOAngelsAwards</a:t>
            </a:r>
            <a:r>
              <a:rPr lang="en-GB" sz="15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#ESOC2024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</a:t>
            </a:r>
            <a:r>
              <a:rPr lang="en-GB" sz="1500" dirty="0" err="1">
                <a:solidFill>
                  <a:srgbClr val="58595B"/>
                </a:solidFill>
              </a:rPr>
              <a:t>givinglifeachance</a:t>
            </a:r>
            <a:r>
              <a:rPr lang="en-GB" sz="15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#angels-initiative </a:t>
            </a:r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01BCD966-C0BB-304F-9D00-3EBA2E84D69D}"/>
              </a:ext>
            </a:extLst>
          </p:cNvPr>
          <p:cNvSpPr txBox="1">
            <a:spLocks/>
          </p:cNvSpPr>
          <p:nvPr/>
        </p:nvSpPr>
        <p:spPr>
          <a:xfrm>
            <a:off x="467469" y="529065"/>
            <a:ext cx="4176465" cy="4065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3000" b="1" dirty="0">
                <a:solidFill>
                  <a:schemeClr val="tx1"/>
                </a:solidFill>
              </a:rPr>
              <a:t>ESO ANGELS</a:t>
            </a:r>
          </a:p>
        </p:txBody>
      </p:sp>
      <p:sp>
        <p:nvSpPr>
          <p:cNvPr id="5" name="Content Placeholder 13">
            <a:extLst>
              <a:ext uri="{FF2B5EF4-FFF2-40B4-BE49-F238E27FC236}">
                <a16:creationId xmlns:a16="http://schemas.microsoft.com/office/drawing/2014/main" id="{90878D5B-D823-0E41-A0C6-E6063CD1343F}"/>
              </a:ext>
            </a:extLst>
          </p:cNvPr>
          <p:cNvSpPr txBox="1">
            <a:spLocks/>
          </p:cNvSpPr>
          <p:nvPr/>
        </p:nvSpPr>
        <p:spPr>
          <a:xfrm>
            <a:off x="2555701" y="330334"/>
            <a:ext cx="1929805" cy="821323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6000" dirty="0">
                <a:solidFill>
                  <a:schemeClr val="tx1"/>
                </a:solidFill>
                <a:latin typeface="Angelina" panose="00000400000000000000" pitchFamily="2" charset="0"/>
              </a:rPr>
              <a:t>A</a:t>
            </a:r>
            <a:r>
              <a:rPr lang="en-GB" sz="5800" spc="-80" dirty="0">
                <a:solidFill>
                  <a:schemeClr val="tx1"/>
                </a:solidFill>
                <a:latin typeface="Angelina" panose="00000400000000000000" pitchFamily="2" charset="0"/>
              </a:rPr>
              <a:t>wards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C2A67A-0F8E-F146-8506-B0A94BDFB3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2267" y="2001673"/>
            <a:ext cx="2322008" cy="311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4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1076</TotalTime>
  <Words>46</Words>
  <Application>Microsoft Macintosh PowerPoint</Application>
  <PresentationFormat>Custom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</vt:lpstr>
      <vt:lpstr>Arial</vt:lpstr>
      <vt:lpstr>Calibri</vt:lpstr>
      <vt:lpstr>Boehringer Ingelheim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Megan Gill</cp:lastModifiedBy>
  <cp:revision>530</cp:revision>
  <dcterms:created xsi:type="dcterms:W3CDTF">2016-03-24T07:27:19Z</dcterms:created>
  <dcterms:modified xsi:type="dcterms:W3CDTF">2023-10-23T12:31:08Z</dcterms:modified>
</cp:coreProperties>
</file>